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0" r:id="rId9"/>
    <p:sldId id="261" r:id="rId10"/>
    <p:sldId id="262" r:id="rId11"/>
    <p:sldId id="263" r:id="rId12"/>
    <p:sldId id="264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B733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893D-7984-4B21-AEE0-8FE1E049B1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52C6-0190-41DB-BF87-4C5C8DE1B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893D-7984-4B21-AEE0-8FE1E049B1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52C6-0190-41DB-BF87-4C5C8DE1B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893D-7984-4B21-AEE0-8FE1E049B1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52C6-0190-41DB-BF87-4C5C8DE1B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893D-7984-4B21-AEE0-8FE1E049B1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52C6-0190-41DB-BF87-4C5C8DE1B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893D-7984-4B21-AEE0-8FE1E049B1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52C6-0190-41DB-BF87-4C5C8DE1B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893D-7984-4B21-AEE0-8FE1E049B1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52C6-0190-41DB-BF87-4C5C8DE1B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893D-7984-4B21-AEE0-8FE1E049B1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52C6-0190-41DB-BF87-4C5C8DE1B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893D-7984-4B21-AEE0-8FE1E049B1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52C6-0190-41DB-BF87-4C5C8DE1B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893D-7984-4B21-AEE0-8FE1E049B1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52C6-0190-41DB-BF87-4C5C8DE1B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893D-7984-4B21-AEE0-8FE1E049B1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52C6-0190-41DB-BF87-4C5C8DE1B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893D-7984-4B21-AEE0-8FE1E049B1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52C6-0190-41DB-BF87-4C5C8DE1B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8893D-7984-4B21-AEE0-8FE1E049B17B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152C6-0190-41DB-BF87-4C5C8DE1B1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ircstrugglingreaders.wikispaces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rcstudiesandresearch.wikispaces.com/" TargetMode="External"/><Relationship Id="rId2" Type="http://schemas.openxmlformats.org/officeDocument/2006/relationships/hyperlink" Target="http://ircstrugglingreaders.wikispaces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B7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1981199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4800" b="1" dirty="0" smtClean="0"/>
              <a:t>Books for Struggling Readers</a:t>
            </a:r>
            <a:br>
              <a:rPr lang="en-US" sz="4800" b="1" dirty="0" smtClean="0"/>
            </a:br>
            <a:r>
              <a:rPr lang="en-US" sz="3600" b="1" dirty="0" smtClean="0"/>
              <a:t>IRC Conference 2011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3276600"/>
          </a:xfrm>
          <a:solidFill>
            <a:srgbClr val="FFFF00"/>
          </a:solidFill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Studies and Research Committee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Elizabeth Goldsmith-Conley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Judy Barbour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Boomer </a:t>
            </a:r>
            <a:r>
              <a:rPr lang="en-US" sz="2400" dirty="0" err="1" smtClean="0">
                <a:solidFill>
                  <a:schemeClr val="tx1"/>
                </a:solidFill>
              </a:rPr>
              <a:t>Crotty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Pamela </a:t>
            </a:r>
            <a:r>
              <a:rPr lang="en-US" sz="2400" dirty="0" err="1" smtClean="0">
                <a:solidFill>
                  <a:schemeClr val="tx1"/>
                </a:solidFill>
              </a:rPr>
              <a:t>Godt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Diane Cepela</a:t>
            </a:r>
          </a:p>
          <a:p>
            <a:r>
              <a:rPr lang="en-US" sz="2400" dirty="0" smtClean="0">
                <a:solidFill>
                  <a:schemeClr val="tx1"/>
                </a:solidFill>
                <a:hlinkClick r:id="rId2"/>
              </a:rPr>
              <a:t>http://ircstrugglingreaders.wikispaces.com</a:t>
            </a:r>
            <a:r>
              <a:rPr lang="en-US" sz="2400" dirty="0" smtClean="0">
                <a:solidFill>
                  <a:schemeClr val="tx1"/>
                </a:solidFill>
                <a:hlinkClick r:id="rId2"/>
              </a:rPr>
              <a:t>/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457200"/>
            <a:ext cx="7467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Independent </a:t>
            </a: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Level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36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The text is relatively easy for the reader.  No more than approximately 1 in </a:t>
            </a: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20</a:t>
            </a:r>
            <a:r>
              <a:rPr lang="en-US" sz="3600" dirty="0" smtClean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words  </a:t>
            </a: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are difficult for the reader 	</a:t>
            </a:r>
            <a:endParaRPr lang="en-US" sz="36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Student can read 95% of the words successfully.</a:t>
            </a:r>
            <a:endParaRPr lang="en-US" sz="36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Students can comprehend 80% of the content.</a:t>
            </a:r>
            <a:endParaRPr lang="en-US" sz="3600" dirty="0" smtClean="0">
              <a:solidFill>
                <a:srgbClr val="00206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3400"/>
            <a:ext cx="8001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Instructional </a:t>
            </a: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Level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The text is challenging but manageable for the reader.  No more than approximately 1 in 10 words are difficult for the reader.</a:t>
            </a:r>
            <a:endParaRPr lang="en-US" sz="36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Students can read 90% of the words successfully. </a:t>
            </a:r>
            <a:endParaRPr lang="en-US" sz="36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Students can comprehend 60-70% of the content.</a:t>
            </a:r>
            <a:endParaRPr lang="en-US" sz="3600" dirty="0" smtClean="0">
              <a:solidFill>
                <a:srgbClr val="00206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609600"/>
            <a:ext cx="7620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Frustration </a:t>
            </a: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Level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 dirty="0" smtClean="0">
              <a:solidFill>
                <a:srgbClr val="002060"/>
              </a:solidFill>
              <a:latin typeface="Arial" pitchFamily="34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The text is too difficult for the reader.  At least 1 in 10 words are difficult for the reader.</a:t>
            </a:r>
            <a:endParaRPr lang="en-US" sz="3600" dirty="0" smtClean="0">
              <a:solidFill>
                <a:srgbClr val="002060"/>
              </a:solidFill>
              <a:latin typeface="Arial" pitchFamily="34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Students can read less than 90% of the words successfully.</a:t>
            </a:r>
            <a:endParaRPr lang="en-US" sz="3600" dirty="0" smtClean="0">
              <a:solidFill>
                <a:srgbClr val="002060"/>
              </a:solidFill>
              <a:latin typeface="Arial" pitchFamily="34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Sabon-Bold"/>
              </a:rPr>
              <a:t>Students can comprehend less than 60% of the content.</a:t>
            </a:r>
            <a:endParaRPr lang="en-US" sz="3600" dirty="0" smtClean="0">
              <a:solidFill>
                <a:srgbClr val="00206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Richard </a:t>
            </a:r>
            <a:r>
              <a:rPr lang="en-US" dirty="0" err="1" smtClean="0"/>
              <a:t>Allington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	</a:t>
            </a:r>
            <a:r>
              <a:rPr lang="en-US" b="1" dirty="0" smtClean="0">
                <a:solidFill>
                  <a:srgbClr val="002060"/>
                </a:solidFill>
              </a:rPr>
              <a:t>At </a:t>
            </a:r>
            <a:r>
              <a:rPr lang="en-US" b="1" dirty="0" smtClean="0">
                <a:solidFill>
                  <a:srgbClr val="002060"/>
                </a:solidFill>
              </a:rPr>
              <a:t>a 99% accuracy rate, </a:t>
            </a:r>
            <a:r>
              <a:rPr lang="en-US" b="1" dirty="0" smtClean="0">
                <a:solidFill>
                  <a:srgbClr val="002060"/>
                </a:solidFill>
              </a:rPr>
              <a:t>students </a:t>
            </a:r>
            <a:r>
              <a:rPr lang="en-US" b="1" dirty="0" smtClean="0">
                <a:solidFill>
                  <a:srgbClr val="002060"/>
                </a:solidFill>
              </a:rPr>
              <a:t>will still make </a:t>
            </a:r>
            <a:r>
              <a:rPr lang="en-US" b="1" dirty="0" smtClean="0">
                <a:solidFill>
                  <a:srgbClr val="002060"/>
                </a:solidFill>
              </a:rPr>
              <a:t>errors on </a:t>
            </a:r>
            <a:r>
              <a:rPr lang="en-US" b="1" dirty="0" smtClean="0">
                <a:solidFill>
                  <a:srgbClr val="002060"/>
                </a:solidFill>
              </a:rPr>
              <a:t>about 4 or more words per page. If there are 300 pages in the book, this means they will make 1200 errors during their reading of the book—this will cause a loss of comprehension and confusion/distraction/poor understanding.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 Suggestions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books have you used?</a:t>
            </a:r>
          </a:p>
          <a:p>
            <a:r>
              <a:rPr lang="en-US" dirty="0" smtClean="0"/>
              <a:t>We will add it to our inventory and place results on the Wiki.</a:t>
            </a:r>
          </a:p>
          <a:p>
            <a:r>
              <a:rPr lang="en-US" dirty="0" smtClean="0"/>
              <a:t>Thanks for </a:t>
            </a:r>
            <a:r>
              <a:rPr lang="en-US" smtClean="0"/>
              <a:t>your help!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B7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1981199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4800" b="1" dirty="0" smtClean="0"/>
              <a:t>Books for Struggling Readers</a:t>
            </a:r>
            <a:br>
              <a:rPr lang="en-US" sz="4800" b="1" dirty="0" smtClean="0"/>
            </a:br>
            <a:r>
              <a:rPr lang="en-US" sz="3600" b="1" dirty="0" smtClean="0"/>
              <a:t>IRC Conference 2011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3276600"/>
          </a:xfrm>
          <a:solidFill>
            <a:srgbClr val="FFFF00"/>
          </a:solidFill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Studies and Research Committee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Elizabeth Goldsmith-Conley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Judy Barbour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Boomer </a:t>
            </a:r>
            <a:r>
              <a:rPr lang="en-US" sz="2400" dirty="0" err="1" smtClean="0">
                <a:solidFill>
                  <a:schemeClr val="tx1"/>
                </a:solidFill>
              </a:rPr>
              <a:t>Crotty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Pamela </a:t>
            </a:r>
            <a:r>
              <a:rPr lang="en-US" sz="2400" dirty="0" err="1" smtClean="0">
                <a:solidFill>
                  <a:schemeClr val="tx1"/>
                </a:solidFill>
              </a:rPr>
              <a:t>Godt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Diane </a:t>
            </a:r>
            <a:r>
              <a:rPr lang="en-US" sz="2400" dirty="0" smtClean="0">
                <a:solidFill>
                  <a:schemeClr val="tx1"/>
                </a:solidFill>
              </a:rPr>
              <a:t>Cepela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http://ircstrugglingreaders.wikispaces.com/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solidFill>
            <a:srgbClr val="FFFF00"/>
          </a:solidFill>
        </p:spPr>
        <p:txBody>
          <a:bodyPr>
            <a:normAutofit fontScale="77500" lnSpcReduction="20000"/>
          </a:bodyPr>
          <a:lstStyle/>
          <a:p>
            <a:pPr lvl="0"/>
            <a:r>
              <a:rPr lang="en-US" sz="4100" b="1" dirty="0" smtClean="0"/>
              <a:t>Introductions</a:t>
            </a:r>
          </a:p>
          <a:p>
            <a:pPr lvl="0"/>
            <a:r>
              <a:rPr lang="en-US" sz="4100" b="1" dirty="0" smtClean="0"/>
              <a:t>Filling out Audience Suggestion Form</a:t>
            </a:r>
          </a:p>
          <a:p>
            <a:pPr lvl="0"/>
            <a:r>
              <a:rPr lang="en-US" sz="4100" b="1" dirty="0" smtClean="0"/>
              <a:t>Defining struggling versus reluctant readers</a:t>
            </a:r>
            <a:endParaRPr lang="en-US" sz="4100" b="1" dirty="0"/>
          </a:p>
          <a:p>
            <a:pPr lvl="0"/>
            <a:r>
              <a:rPr lang="en-US" sz="4100" b="1" dirty="0" smtClean="0"/>
              <a:t>Strategies for picking appropriate books</a:t>
            </a:r>
            <a:endParaRPr lang="en-US" sz="4100" b="1" dirty="0"/>
          </a:p>
          <a:p>
            <a:pPr lvl="0"/>
            <a:r>
              <a:rPr lang="en-US" sz="4100" b="1" dirty="0" smtClean="0"/>
              <a:t>Overview of annotated book lists</a:t>
            </a:r>
            <a:endParaRPr lang="en-US" sz="4100" b="1" dirty="0"/>
          </a:p>
          <a:p>
            <a:pPr lvl="0"/>
            <a:r>
              <a:rPr lang="en-US" sz="4100" b="1" dirty="0" smtClean="0"/>
              <a:t>Audience suggestions</a:t>
            </a:r>
          </a:p>
          <a:p>
            <a:pPr lvl="0"/>
            <a:r>
              <a:rPr lang="en-US" sz="4100" b="1" dirty="0" smtClean="0"/>
              <a:t>Selecting Books</a:t>
            </a:r>
          </a:p>
          <a:p>
            <a:pPr lvl="0"/>
            <a:r>
              <a:rPr lang="en-US" sz="4100" b="1" dirty="0" smtClean="0"/>
              <a:t>Evaluation</a:t>
            </a:r>
            <a:endParaRPr lang="en-US" sz="4100" b="1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/>
              <a:t>List of Handouts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b="1" dirty="0" smtClean="0"/>
              <a:t>Audience Suggestion Form</a:t>
            </a:r>
          </a:p>
          <a:p>
            <a:r>
              <a:rPr lang="en-US" b="1" dirty="0" smtClean="0"/>
              <a:t>Picking Appropriate Books</a:t>
            </a:r>
          </a:p>
          <a:p>
            <a:r>
              <a:rPr lang="en-US" b="1" dirty="0" smtClean="0"/>
              <a:t>Reading Level Conversion Chart</a:t>
            </a:r>
          </a:p>
          <a:p>
            <a:r>
              <a:rPr lang="en-US" b="1" dirty="0" smtClean="0"/>
              <a:t>Annotated Book List</a:t>
            </a:r>
          </a:p>
          <a:p>
            <a:r>
              <a:rPr lang="en-US" b="1" dirty="0" smtClean="0"/>
              <a:t>Supplementary Book List</a:t>
            </a:r>
          </a:p>
          <a:p>
            <a:r>
              <a:rPr lang="en-US" b="1" dirty="0" smtClean="0"/>
              <a:t>Wiki Page Instructions</a:t>
            </a:r>
          </a:p>
          <a:p>
            <a:r>
              <a:rPr lang="en-US" b="1" dirty="0" smtClean="0"/>
              <a:t>Evaluation Form</a:t>
            </a:r>
          </a:p>
          <a:p>
            <a:endParaRPr lang="en-US" b="1" dirty="0" smtClean="0"/>
          </a:p>
          <a:p>
            <a:endParaRPr lang="en-US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Information from this Seminar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http://ircstrugglingreaders.wikispaces.com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Join us and add your own bibliography for a struggling reader book. </a:t>
            </a:r>
          </a:p>
          <a:p>
            <a:r>
              <a:rPr lang="en-US" dirty="0" smtClean="0"/>
              <a:t>Click on “Join This Wiki” to edit this Wiki with your own review of a book.</a:t>
            </a:r>
          </a:p>
          <a:p>
            <a:r>
              <a:rPr lang="en-US" dirty="0" smtClean="0"/>
              <a:t>Illinois Reading Council Studies and Research Committee Home Page </a:t>
            </a:r>
            <a:r>
              <a:rPr lang="en-US" dirty="0" smtClean="0"/>
              <a:t>is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ircstudiesandresearch.wikispaces.com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0999" y="685802"/>
          <a:ext cx="8534401" cy="6011009"/>
        </p:xfrm>
        <a:graphic>
          <a:graphicData uri="http://schemas.openxmlformats.org/drawingml/2006/table">
            <a:tbl>
              <a:tblPr/>
              <a:tblGrid>
                <a:gridCol w="2422428"/>
                <a:gridCol w="1436203"/>
                <a:gridCol w="1436203"/>
                <a:gridCol w="945627"/>
                <a:gridCol w="1661190"/>
                <a:gridCol w="632750"/>
              </a:tblGrid>
              <a:tr h="14176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Developmental Category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Grade Level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Text Measure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ATOS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Scale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DRA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Fontas &amp; Pinnell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Emergent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K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Emergent/Early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K/1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200-400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Early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1.5-1.9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13-16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C-I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Early/Fluent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300-600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2.-3.4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17-28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J-M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47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Fluent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500-800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3.5 -4.5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29-38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N-P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600-900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4.8-5.2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40-44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Q-T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700-1000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5.2-5.9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44-50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U-W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700-1000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800-1050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5.9-7.1+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50-60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X-Y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72">
                <a:tc row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Advanced Fluent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850-1100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60-70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Z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900-1150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70-80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8+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1000-1200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13" marR="47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204076" y="-2232"/>
            <a:ext cx="4735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Conversion Table for Reading Levels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411913"/>
            <a:ext cx="91440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Finding Appropriate Books for the Struggling Reader</a:t>
            </a:r>
            <a:endParaRPr kumimoji="0" lang="en-US" sz="28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Choosing the right level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Independent Level -  	Books that students can read on their own with no adult help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Instructional Level – 	Books that students can read with a little help from adults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Frustration Level -  	Books that are too hard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414</TotalTime>
  <Words>385</Words>
  <Application>Microsoft Office PowerPoint</Application>
  <PresentationFormat>On-screen Show (4:3)</PresentationFormat>
  <Paragraphs>132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Books for Struggling Readers IRC Conference 2011</vt:lpstr>
      <vt:lpstr>Agenda</vt:lpstr>
      <vt:lpstr>List of Handouts</vt:lpstr>
      <vt:lpstr>Find the Information from this Seminar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Richard Allington</vt:lpstr>
      <vt:lpstr>Book Suggestions </vt:lpstr>
      <vt:lpstr>Books for Struggling Readers IRC Conference 2011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Books for Struggling Readers</dc:title>
  <dc:creator>Elizabeth Goldsmith-Conley</dc:creator>
  <cp:lastModifiedBy>Diane Cepela</cp:lastModifiedBy>
  <cp:revision>43</cp:revision>
  <dcterms:created xsi:type="dcterms:W3CDTF">2009-03-14T19:35:57Z</dcterms:created>
  <dcterms:modified xsi:type="dcterms:W3CDTF">2011-03-16T18:51:02Z</dcterms:modified>
</cp:coreProperties>
</file>